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43" r:id="rId3"/>
    <p:sldId id="344" r:id="rId4"/>
    <p:sldId id="345" r:id="rId5"/>
    <p:sldId id="347" r:id="rId6"/>
    <p:sldId id="348" r:id="rId7"/>
    <p:sldId id="349" r:id="rId8"/>
    <p:sldId id="350" r:id="rId9"/>
    <p:sldId id="351" r:id="rId10"/>
    <p:sldId id="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42E"/>
    <a:srgbClr val="DD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79592" autoAdjust="0"/>
  </p:normalViewPr>
  <p:slideViewPr>
    <p:cSldViewPr snapToGrid="0" snapToObjects="1">
      <p:cViewPr varScale="1">
        <p:scale>
          <a:sx n="54" d="100"/>
          <a:sy n="54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33274-E9BC-4F37-BA8E-C0D5E1D3EC5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E10D6F2-7447-4A7D-A5D6-4CC6789C7FE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Phase 1</a:t>
          </a:r>
        </a:p>
        <a:p>
          <a:r>
            <a:rPr lang="en-CA" dirty="0"/>
            <a:t>Develop climate projections</a:t>
          </a:r>
        </a:p>
      </dgm:t>
    </dgm:pt>
    <dgm:pt modelId="{30E6A286-E7F4-4BA8-B07A-855BB6792C29}" type="parTrans" cxnId="{50BF9ED1-A489-4DC3-83F1-02E7D8D1BDC3}">
      <dgm:prSet/>
      <dgm:spPr/>
      <dgm:t>
        <a:bodyPr/>
        <a:lstStyle/>
        <a:p>
          <a:endParaRPr lang="en-CA"/>
        </a:p>
      </dgm:t>
    </dgm:pt>
    <dgm:pt modelId="{62DBC109-7F2B-4E9F-92E0-AC273FF6D8E8}" type="sibTrans" cxnId="{50BF9ED1-A489-4DC3-83F1-02E7D8D1BDC3}">
      <dgm:prSet/>
      <dgm:spPr/>
      <dgm:t>
        <a:bodyPr/>
        <a:lstStyle/>
        <a:p>
          <a:endParaRPr lang="en-CA"/>
        </a:p>
      </dgm:t>
    </dgm:pt>
    <dgm:pt modelId="{A3DD359D-CCDB-4239-BFD0-D37AA0A8C0A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Phase 2</a:t>
          </a:r>
        </a:p>
        <a:p>
          <a:r>
            <a:rPr lang="en-US" dirty="0"/>
            <a:t>Evaluate risk and vulnerability</a:t>
          </a:r>
        </a:p>
      </dgm:t>
    </dgm:pt>
    <dgm:pt modelId="{7263B361-255F-4D0F-8111-42CEE32F9E52}" type="parTrans" cxnId="{9E73456E-7080-4066-88A4-1C178B8FEC42}">
      <dgm:prSet/>
      <dgm:spPr/>
      <dgm:t>
        <a:bodyPr/>
        <a:lstStyle/>
        <a:p>
          <a:endParaRPr lang="en-CA"/>
        </a:p>
      </dgm:t>
    </dgm:pt>
    <dgm:pt modelId="{502B2B68-98C5-4F79-83F9-42D3E57A1AEB}" type="sibTrans" cxnId="{9E73456E-7080-4066-88A4-1C178B8FEC42}">
      <dgm:prSet/>
      <dgm:spPr/>
      <dgm:t>
        <a:bodyPr/>
        <a:lstStyle/>
        <a:p>
          <a:endParaRPr lang="en-CA"/>
        </a:p>
      </dgm:t>
    </dgm:pt>
    <dgm:pt modelId="{F981911A-7300-4BD7-84FC-FB5BF4F64C2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Phase 3</a:t>
          </a:r>
        </a:p>
        <a:p>
          <a:r>
            <a:rPr lang="en-US" dirty="0"/>
            <a:t>Adaptation and resiliency planning</a:t>
          </a:r>
          <a:endParaRPr lang="en-CA" dirty="0"/>
        </a:p>
      </dgm:t>
    </dgm:pt>
    <dgm:pt modelId="{7825C182-4045-4418-A030-9D0554AFA980}" type="parTrans" cxnId="{9FDBC38B-5E8E-42EE-9C28-82FE1EE24C7B}">
      <dgm:prSet/>
      <dgm:spPr/>
      <dgm:t>
        <a:bodyPr/>
        <a:lstStyle/>
        <a:p>
          <a:endParaRPr lang="en-CA"/>
        </a:p>
      </dgm:t>
    </dgm:pt>
    <dgm:pt modelId="{468D9A37-2809-41EC-95F6-613DF445581D}" type="sibTrans" cxnId="{9FDBC38B-5E8E-42EE-9C28-82FE1EE24C7B}">
      <dgm:prSet/>
      <dgm:spPr/>
      <dgm:t>
        <a:bodyPr/>
        <a:lstStyle/>
        <a:p>
          <a:endParaRPr lang="en-CA"/>
        </a:p>
      </dgm:t>
    </dgm:pt>
    <dgm:pt modelId="{65FEDC45-8811-474F-B255-FE8598AEC14A}" type="pres">
      <dgm:prSet presAssocID="{04033274-E9BC-4F37-BA8E-C0D5E1D3EC5A}" presName="Name0" presStyleCnt="0">
        <dgm:presLayoutVars>
          <dgm:dir/>
          <dgm:animLvl val="lvl"/>
          <dgm:resizeHandles val="exact"/>
        </dgm:presLayoutVars>
      </dgm:prSet>
      <dgm:spPr/>
    </dgm:pt>
    <dgm:pt modelId="{F2392AAB-7B77-47A1-B679-853CDDC385C2}" type="pres">
      <dgm:prSet presAssocID="{0E10D6F2-7447-4A7D-A5D6-4CC6789C7F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21794B-F041-4587-8572-13CC409F00B0}" type="pres">
      <dgm:prSet presAssocID="{62DBC109-7F2B-4E9F-92E0-AC273FF6D8E8}" presName="parTxOnlySpace" presStyleCnt="0"/>
      <dgm:spPr/>
    </dgm:pt>
    <dgm:pt modelId="{2E91CA9E-9F06-4837-8785-1A69A3840D08}" type="pres">
      <dgm:prSet presAssocID="{A3DD359D-CCDB-4239-BFD0-D37AA0A8C0A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02B70D-6436-474C-8A6C-B33EA41B01D1}" type="pres">
      <dgm:prSet presAssocID="{502B2B68-98C5-4F79-83F9-42D3E57A1AEB}" presName="parTxOnlySpace" presStyleCnt="0"/>
      <dgm:spPr/>
    </dgm:pt>
    <dgm:pt modelId="{EB14157B-16EB-4CDC-9963-271F39A1B926}" type="pres">
      <dgm:prSet presAssocID="{F981911A-7300-4BD7-84FC-FB5BF4F64C2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106980D-1708-43C1-8C8C-6B18AA0170D0}" type="presOf" srcId="{04033274-E9BC-4F37-BA8E-C0D5E1D3EC5A}" destId="{65FEDC45-8811-474F-B255-FE8598AEC14A}" srcOrd="0" destOrd="0" presId="urn:microsoft.com/office/officeart/2005/8/layout/chevron1"/>
    <dgm:cxn modelId="{9E73456E-7080-4066-88A4-1C178B8FEC42}" srcId="{04033274-E9BC-4F37-BA8E-C0D5E1D3EC5A}" destId="{A3DD359D-CCDB-4239-BFD0-D37AA0A8C0AC}" srcOrd="1" destOrd="0" parTransId="{7263B361-255F-4D0F-8111-42CEE32F9E52}" sibTransId="{502B2B68-98C5-4F79-83F9-42D3E57A1AEB}"/>
    <dgm:cxn modelId="{FEB4DE54-8C8C-4505-8431-F18A25D1E97C}" type="presOf" srcId="{F981911A-7300-4BD7-84FC-FB5BF4F64C24}" destId="{EB14157B-16EB-4CDC-9963-271F39A1B926}" srcOrd="0" destOrd="0" presId="urn:microsoft.com/office/officeart/2005/8/layout/chevron1"/>
    <dgm:cxn modelId="{66949C7D-9249-408A-9005-A9FABF048D21}" type="presOf" srcId="{0E10D6F2-7447-4A7D-A5D6-4CC6789C7FEC}" destId="{F2392AAB-7B77-47A1-B679-853CDDC385C2}" srcOrd="0" destOrd="0" presId="urn:microsoft.com/office/officeart/2005/8/layout/chevron1"/>
    <dgm:cxn modelId="{9FDBC38B-5E8E-42EE-9C28-82FE1EE24C7B}" srcId="{04033274-E9BC-4F37-BA8E-C0D5E1D3EC5A}" destId="{F981911A-7300-4BD7-84FC-FB5BF4F64C24}" srcOrd="2" destOrd="0" parTransId="{7825C182-4045-4418-A030-9D0554AFA980}" sibTransId="{468D9A37-2809-41EC-95F6-613DF445581D}"/>
    <dgm:cxn modelId="{50BF9ED1-A489-4DC3-83F1-02E7D8D1BDC3}" srcId="{04033274-E9BC-4F37-BA8E-C0D5E1D3EC5A}" destId="{0E10D6F2-7447-4A7D-A5D6-4CC6789C7FEC}" srcOrd="0" destOrd="0" parTransId="{30E6A286-E7F4-4BA8-B07A-855BB6792C29}" sibTransId="{62DBC109-7F2B-4E9F-92E0-AC273FF6D8E8}"/>
    <dgm:cxn modelId="{561E7BDF-E8B9-4ED9-B594-46D76D5F57F5}" type="presOf" srcId="{A3DD359D-CCDB-4239-BFD0-D37AA0A8C0AC}" destId="{2E91CA9E-9F06-4837-8785-1A69A3840D08}" srcOrd="0" destOrd="0" presId="urn:microsoft.com/office/officeart/2005/8/layout/chevron1"/>
    <dgm:cxn modelId="{287659B4-6E33-4CB3-B275-ED3CDFBABA11}" type="presParOf" srcId="{65FEDC45-8811-474F-B255-FE8598AEC14A}" destId="{F2392AAB-7B77-47A1-B679-853CDDC385C2}" srcOrd="0" destOrd="0" presId="urn:microsoft.com/office/officeart/2005/8/layout/chevron1"/>
    <dgm:cxn modelId="{6AD6B6EA-2C0B-48D8-AFBF-8ABCC9C57743}" type="presParOf" srcId="{65FEDC45-8811-474F-B255-FE8598AEC14A}" destId="{F021794B-F041-4587-8572-13CC409F00B0}" srcOrd="1" destOrd="0" presId="urn:microsoft.com/office/officeart/2005/8/layout/chevron1"/>
    <dgm:cxn modelId="{27D1F738-D218-4A64-9D9B-A011387F284C}" type="presParOf" srcId="{65FEDC45-8811-474F-B255-FE8598AEC14A}" destId="{2E91CA9E-9F06-4837-8785-1A69A3840D08}" srcOrd="2" destOrd="0" presId="urn:microsoft.com/office/officeart/2005/8/layout/chevron1"/>
    <dgm:cxn modelId="{C3D924A2-FAF6-4F04-B8A6-18212314B1C6}" type="presParOf" srcId="{65FEDC45-8811-474F-B255-FE8598AEC14A}" destId="{4302B70D-6436-474C-8A6C-B33EA41B01D1}" srcOrd="3" destOrd="0" presId="urn:microsoft.com/office/officeart/2005/8/layout/chevron1"/>
    <dgm:cxn modelId="{CCDA5349-5B75-401D-A620-670119DCEA40}" type="presParOf" srcId="{65FEDC45-8811-474F-B255-FE8598AEC14A}" destId="{EB14157B-16EB-4CDC-9963-271F39A1B92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92AAB-7B77-47A1-B679-853CDDC385C2}">
      <dsp:nvSpPr>
        <dsp:cNvPr id="0" name=""/>
        <dsp:cNvSpPr/>
      </dsp:nvSpPr>
      <dsp:spPr>
        <a:xfrm>
          <a:off x="3296" y="1201475"/>
          <a:ext cx="4015852" cy="1606340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1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Develop climate projections</a:t>
          </a:r>
        </a:p>
      </dsp:txBody>
      <dsp:txXfrm>
        <a:off x="806466" y="1201475"/>
        <a:ext cx="2409512" cy="1606340"/>
      </dsp:txXfrm>
    </dsp:sp>
    <dsp:sp modelId="{2E91CA9E-9F06-4837-8785-1A69A3840D08}">
      <dsp:nvSpPr>
        <dsp:cNvPr id="0" name=""/>
        <dsp:cNvSpPr/>
      </dsp:nvSpPr>
      <dsp:spPr>
        <a:xfrm>
          <a:off x="3617562" y="1201475"/>
          <a:ext cx="4015852" cy="160634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2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Evaluate risk and vulnerability</a:t>
          </a:r>
        </a:p>
      </dsp:txBody>
      <dsp:txXfrm>
        <a:off x="4420732" y="1201475"/>
        <a:ext cx="2409512" cy="1606340"/>
      </dsp:txXfrm>
    </dsp:sp>
    <dsp:sp modelId="{EB14157B-16EB-4CDC-9963-271F39A1B926}">
      <dsp:nvSpPr>
        <dsp:cNvPr id="0" name=""/>
        <dsp:cNvSpPr/>
      </dsp:nvSpPr>
      <dsp:spPr>
        <a:xfrm>
          <a:off x="7231829" y="1201475"/>
          <a:ext cx="4015852" cy="160634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Phase 3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Adaptation and resiliency planning</a:t>
          </a:r>
          <a:endParaRPr lang="en-CA" sz="2500" kern="1200" dirty="0"/>
        </a:p>
      </dsp:txBody>
      <dsp:txXfrm>
        <a:off x="8034999" y="1201475"/>
        <a:ext cx="2409512" cy="1606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871E8D-7263-A048-A81D-041DC5EA2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B21C8-C9C3-D34F-AEA7-856C1A6B78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47F87-DF57-1047-8715-FE1ABBD89230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FB2EB-F84C-4E47-AF54-B9A86B1B78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2FE06-E753-2844-A5C8-8934FE4997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3B8B5-7173-6448-A636-D9CB348B7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4F286-1EC0-DB45-9894-45F241BD59D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9CE3-BBC9-9F47-B39D-90D7F58D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9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1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0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7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29CE3-BBC9-9F47-B39D-90D7F58D8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4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3583A-2DC3-A54C-9990-A03587075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1740AD-062E-AF4D-8A03-4AD2F27335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714"/>
            <a:ext cx="9144000" cy="161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Slate Std" panose="02000506040000020004" pitchFamily="2" charset="77"/>
              </a:defRPr>
            </a:lvl1pPr>
          </a:lstStyle>
          <a:p>
            <a:r>
              <a:rPr lang="en-US" dirty="0"/>
              <a:t>Title (Slate Std 40pts)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CE83-949B-EA41-B65B-2CA8629658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53378" cy="90665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 i="0" spc="300">
                <a:solidFill>
                  <a:schemeClr val="bg1"/>
                </a:solidFill>
                <a:latin typeface="Time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(TIMES ALL CAPS 20PTS)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54E4C-DFBA-2943-9DFD-AB2EA8AE44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7418" y="333088"/>
            <a:ext cx="4017163" cy="142399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F37363-7B1F-8344-A3C9-4FAF44D8F2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2763"/>
            <a:ext cx="9144000" cy="724487"/>
          </a:xfrm>
          <a:prstGeom prst="rect">
            <a:avLst/>
          </a:prstGeom>
        </p:spPr>
        <p:txBody>
          <a:bodyPr/>
          <a:lstStyle>
            <a:lvl1pPr algn="ctr">
              <a:defRPr sz="1800" b="0" i="0" spc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Date (Times 18pts)</a:t>
            </a:r>
          </a:p>
        </p:txBody>
      </p:sp>
    </p:spTree>
    <p:extLst>
      <p:ext uri="{BB962C8B-B14F-4D97-AF65-F5344CB8AC3E}">
        <p14:creationId xmlns:p14="http://schemas.microsoft.com/office/powerpoint/2010/main" val="2171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46812-7AA0-A247-947C-CF1EC0141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20" b="6394"/>
          <a:stretch/>
        </p:blipFill>
        <p:spPr>
          <a:xfrm>
            <a:off x="0" y="0"/>
            <a:ext cx="1221068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9A15F-107F-084A-B742-4D15AA0D0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89" y="1845089"/>
            <a:ext cx="3167822" cy="31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oran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45E3B-D537-E240-8BFE-94A8845F94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A67C3-1212-8143-96C9-82EBF710C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7418" y="333088"/>
            <a:ext cx="4017163" cy="1423994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014B4C4-A332-C24C-8081-62320329FE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714"/>
            <a:ext cx="9144000" cy="161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Slate Std" panose="02000506040000020004" pitchFamily="2" charset="77"/>
              </a:defRPr>
            </a:lvl1pPr>
          </a:lstStyle>
          <a:p>
            <a:r>
              <a:rPr lang="en-US" dirty="0"/>
              <a:t>Title (Slate Std 40pts)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F583EF2-A59F-724A-8FEA-6D2230545E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53378" cy="90665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 i="0" spc="300">
                <a:solidFill>
                  <a:schemeClr val="bg1"/>
                </a:solidFill>
                <a:latin typeface="Time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(TIMES ALL CAPS 20PTS)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B1503A6-3088-9C49-B476-954F32D872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2763"/>
            <a:ext cx="9144000" cy="724487"/>
          </a:xfrm>
          <a:prstGeom prst="rect">
            <a:avLst/>
          </a:prstGeom>
        </p:spPr>
        <p:txBody>
          <a:bodyPr/>
          <a:lstStyle>
            <a:lvl1pPr algn="ctr">
              <a:defRPr sz="1800" b="0" i="0" spc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Date (Times 18pts)</a:t>
            </a:r>
          </a:p>
        </p:txBody>
      </p:sp>
    </p:spTree>
    <p:extLst>
      <p:ext uri="{BB962C8B-B14F-4D97-AF65-F5344CB8AC3E}">
        <p14:creationId xmlns:p14="http://schemas.microsoft.com/office/powerpoint/2010/main" val="5028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A5BB0-FDDA-004A-9755-9A94A3A88C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9CEB5-6CA5-C741-B288-0DA3F54A38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7418" y="333088"/>
            <a:ext cx="4017163" cy="14239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CD9C3E6-54B8-554F-A935-1FFB05EDE4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714"/>
            <a:ext cx="9144000" cy="161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Slate Std" panose="02000506040000020004" pitchFamily="2" charset="77"/>
              </a:defRPr>
            </a:lvl1pPr>
          </a:lstStyle>
          <a:p>
            <a:r>
              <a:rPr lang="en-US" dirty="0"/>
              <a:t>Title (Slate Std 40pts)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B229D9D-D721-F145-BB50-ACADACCC0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53378" cy="90665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 i="0" spc="300">
                <a:solidFill>
                  <a:schemeClr val="bg1"/>
                </a:solidFill>
                <a:latin typeface="Time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(TIMES ALL CAPS 20PTS)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A882BD2-9C2B-9747-9842-5C3784D176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2763"/>
            <a:ext cx="9144000" cy="724487"/>
          </a:xfrm>
          <a:prstGeom prst="rect">
            <a:avLst/>
          </a:prstGeom>
        </p:spPr>
        <p:txBody>
          <a:bodyPr/>
          <a:lstStyle>
            <a:lvl1pPr algn="ctr">
              <a:defRPr sz="1800" spc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Date (Times 18pts)</a:t>
            </a:r>
          </a:p>
        </p:txBody>
      </p:sp>
    </p:spTree>
    <p:extLst>
      <p:ext uri="{BB962C8B-B14F-4D97-AF65-F5344CB8AC3E}">
        <p14:creationId xmlns:p14="http://schemas.microsoft.com/office/powerpoint/2010/main" val="416399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Tau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B486F-81AD-7E4E-A804-C57652E6E8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292F9-AEB7-F441-A000-463CE93ED1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87418" y="333088"/>
            <a:ext cx="4017163" cy="142399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72C0425-E552-6544-A1FB-AB72DB0D8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7714"/>
            <a:ext cx="9144000" cy="161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Slate Std" panose="02000506040000020004" pitchFamily="2" charset="77"/>
              </a:defRPr>
            </a:lvl1pPr>
          </a:lstStyle>
          <a:p>
            <a:r>
              <a:rPr lang="en-US" dirty="0"/>
              <a:t>Title (Slate Std 40pts)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007AF6D-B324-7748-A423-A507CD703A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53378" cy="90665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 i="0" spc="300">
                <a:solidFill>
                  <a:schemeClr val="bg1"/>
                </a:solidFill>
                <a:latin typeface="Time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SUBTITLE (TIMES ALL CAPS 20PTS)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229EEDA-C949-8D42-9D72-320E346155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2763"/>
            <a:ext cx="9144000" cy="724487"/>
          </a:xfrm>
          <a:prstGeom prst="rect">
            <a:avLst/>
          </a:prstGeom>
        </p:spPr>
        <p:txBody>
          <a:bodyPr/>
          <a:lstStyle>
            <a:lvl1pPr algn="ctr">
              <a:defRPr sz="1800" b="0" i="0" spc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Date (Times 18pts)</a:t>
            </a:r>
          </a:p>
        </p:txBody>
      </p:sp>
    </p:spTree>
    <p:extLst>
      <p:ext uri="{BB962C8B-B14F-4D97-AF65-F5344CB8AC3E}">
        <p14:creationId xmlns:p14="http://schemas.microsoft.com/office/powerpoint/2010/main" val="242914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EA43A-8C9C-F043-938F-CD3311566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9274D61-2330-504E-BC03-9A1A4DE2B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7341" y="0"/>
            <a:ext cx="9084659" cy="6857999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5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7D8E6F-0361-FA43-B476-151C24713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522"/>
          <a:stretch/>
        </p:blipFill>
        <p:spPr>
          <a:xfrm>
            <a:off x="-4425" y="0"/>
            <a:ext cx="12196425" cy="161070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9B367F-55A4-1449-B7C9-F9721F8DF7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64976-229E-9A46-AADA-8B50AF8B6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20517" y="5995160"/>
            <a:ext cx="565978" cy="5659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61E28-7305-4A45-ACAF-1476B217D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0"/>
            <a:ext cx="10512425" cy="16107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4000">
                <a:solidFill>
                  <a:schemeClr val="bg1"/>
                </a:solidFill>
                <a:latin typeface="Tim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586107-DD57-0448-8713-5B1EFB78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8" y="1610709"/>
            <a:ext cx="10512425" cy="4599591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tx2"/>
              </a:buClr>
              <a:buNone/>
              <a:defRPr sz="3200" b="0" i="0">
                <a:latin typeface="Slate Std" panose="02000506040000020004" pitchFamily="2" charset="77"/>
              </a:defRPr>
            </a:lvl1pPr>
            <a:lvl2pPr marL="457200" indent="0">
              <a:buClr>
                <a:schemeClr val="tx2"/>
              </a:buClr>
              <a:buNone/>
              <a:defRPr/>
            </a:lvl2pPr>
            <a:lvl3pPr marL="914400" indent="0">
              <a:buClr>
                <a:schemeClr val="tx2"/>
              </a:buClr>
              <a:buNone/>
              <a:defRPr/>
            </a:lvl3pPr>
            <a:lvl4pPr marL="1371600" indent="0">
              <a:buClr>
                <a:schemeClr val="tx2"/>
              </a:buClr>
              <a:buNone/>
              <a:defRPr/>
            </a:lvl4pPr>
            <a:lvl5pPr marL="1828800" indent="0">
              <a:buClr>
                <a:schemeClr val="tx2"/>
              </a:buClr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0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7D8E6F-0361-FA43-B476-151C24713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522"/>
          <a:stretch/>
        </p:blipFill>
        <p:spPr>
          <a:xfrm>
            <a:off x="-4425" y="0"/>
            <a:ext cx="12196425" cy="16107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E4CD-5E9B-A643-9F93-A7643FF0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2396" y="1610709"/>
            <a:ext cx="5159604" cy="4599591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tx2"/>
              </a:buClr>
              <a:buNone/>
              <a:defRPr sz="3200" b="0" i="0">
                <a:latin typeface="Slate Std" panose="02000506040000020004" pitchFamily="2" charset="77"/>
              </a:defRPr>
            </a:lvl1pPr>
            <a:lvl2pPr marL="457200" indent="0">
              <a:buClr>
                <a:schemeClr val="tx2"/>
              </a:buClr>
              <a:buNone/>
              <a:defRPr/>
            </a:lvl2pPr>
            <a:lvl3pPr marL="914400" indent="0">
              <a:buClr>
                <a:schemeClr val="tx2"/>
              </a:buClr>
              <a:buNone/>
              <a:defRPr/>
            </a:lvl3pPr>
            <a:lvl4pPr marL="1371600" indent="0">
              <a:buClr>
                <a:schemeClr val="tx2"/>
              </a:buClr>
              <a:buNone/>
              <a:defRPr/>
            </a:lvl4pPr>
            <a:lvl5pPr marL="1828800" indent="0">
              <a:buClr>
                <a:schemeClr val="tx2"/>
              </a:buCl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9B367F-55A4-1449-B7C9-F9721F8DF7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64976-229E-9A46-AADA-8B50AF8B60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720517" y="5995160"/>
            <a:ext cx="565978" cy="56597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B2B56-919B-F848-8E87-70D3E768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788" y="1611313"/>
            <a:ext cx="6192608" cy="4598987"/>
          </a:xfrm>
          <a:prstGeom prst="rect">
            <a:avLst/>
          </a:prstGeom>
        </p:spPr>
        <p:txBody>
          <a:bodyPr anchor="ctr"/>
          <a:lstStyle>
            <a:lvl1pPr marL="457200" indent="-457200">
              <a:buFont typeface="Arial" panose="020B0604020202020204" pitchFamily="34" charset="0"/>
              <a:buChar char="•"/>
              <a:defRPr sz="2800" b="0" i="0">
                <a:latin typeface="Slate Std" panose="02000506040000020004" pitchFamily="2" charset="77"/>
              </a:defRPr>
            </a:lvl1pPr>
            <a:lvl2pPr>
              <a:defRPr sz="2000">
                <a:latin typeface="Kievit-Book" pitchFamily="2" charset="0"/>
              </a:defRPr>
            </a:lvl2pPr>
            <a:lvl3pPr>
              <a:defRPr sz="1800">
                <a:latin typeface="Kievit-Book" pitchFamily="2" charset="0"/>
              </a:defRPr>
            </a:lvl3pPr>
            <a:lvl4pPr>
              <a:defRPr sz="1400">
                <a:latin typeface="Kievit-Book" pitchFamily="2" charset="0"/>
              </a:defRPr>
            </a:lvl4pPr>
            <a:lvl5pPr>
              <a:defRPr sz="1400">
                <a:latin typeface="Kievit-Book" pitchFamily="2" charset="0"/>
              </a:defRPr>
            </a:lvl5pPr>
          </a:lstStyle>
          <a:p>
            <a:pPr lvl="0"/>
            <a:r>
              <a:rPr lang="en-US" dirty="0"/>
              <a:t>Comment 1</a:t>
            </a:r>
          </a:p>
          <a:p>
            <a:pPr lvl="0"/>
            <a:r>
              <a:rPr lang="en-US" dirty="0"/>
              <a:t>Comment 2</a:t>
            </a:r>
          </a:p>
          <a:p>
            <a:pPr lvl="0"/>
            <a:r>
              <a:rPr lang="en-US" dirty="0"/>
              <a:t>Comment 3</a:t>
            </a:r>
          </a:p>
          <a:p>
            <a:pPr lvl="0"/>
            <a:r>
              <a:rPr lang="en-US" dirty="0"/>
              <a:t>Comment 4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7A18C5C-FA81-E54D-9C77-01B777F304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8" y="0"/>
            <a:ext cx="10512425" cy="161070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3600"/>
              </a:lnSpc>
              <a:defRPr sz="4000">
                <a:solidFill>
                  <a:schemeClr val="bg1"/>
                </a:solidFill>
                <a:latin typeface="Tim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153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C0283D-5037-424D-A889-7018F76AE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51E83-3EE1-8E4D-B0A5-1489E9F1D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8869"/>
          <a:stretch/>
        </p:blipFill>
        <p:spPr>
          <a:xfrm>
            <a:off x="0" y="1"/>
            <a:ext cx="7453087" cy="685799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B6548C-8CAB-AB41-A209-DFAE1DE8AD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517" y="1762298"/>
            <a:ext cx="4992460" cy="41853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286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800" b="0" i="0">
                <a:solidFill>
                  <a:schemeClr val="bg2"/>
                </a:solidFill>
                <a:latin typeface="Slate Std" panose="02000506040000020004" pitchFamily="2" charset="77"/>
              </a:defRPr>
            </a:lvl1pPr>
            <a:lvl2pPr>
              <a:buClr>
                <a:schemeClr val="bg2"/>
              </a:buClr>
              <a:defRPr sz="2400" b="0" i="0">
                <a:solidFill>
                  <a:schemeClr val="bg2"/>
                </a:solidFill>
                <a:latin typeface="Kievit-Book" pitchFamily="2" charset="0"/>
              </a:defRPr>
            </a:lvl2pPr>
            <a:lvl3pPr>
              <a:buClr>
                <a:schemeClr val="bg2"/>
              </a:buClr>
              <a:defRPr sz="2000" b="0" i="0">
                <a:solidFill>
                  <a:schemeClr val="bg2"/>
                </a:solidFill>
                <a:latin typeface="Kievit-Book" pitchFamily="2" charset="0"/>
              </a:defRPr>
            </a:lvl3pPr>
            <a:lvl4pPr>
              <a:buClr>
                <a:schemeClr val="bg2"/>
              </a:buClr>
              <a:defRPr sz="1600" b="0" i="0">
                <a:solidFill>
                  <a:schemeClr val="bg2"/>
                </a:solidFill>
                <a:latin typeface="Kievit-Book" pitchFamily="2" charset="0"/>
              </a:defRPr>
            </a:lvl4pPr>
            <a:lvl5pPr>
              <a:buClr>
                <a:schemeClr val="bg2"/>
              </a:buClr>
              <a:defRPr sz="1600" b="0" i="0">
                <a:solidFill>
                  <a:schemeClr val="bg2"/>
                </a:solidFill>
                <a:latin typeface="Kievit-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070CBD7-2280-CF4E-B476-510CC994B8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8599" y="1762298"/>
            <a:ext cx="4773613" cy="418535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ts val="248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 sz="2400" b="0" i="0">
                <a:latin typeface="Slate Std" panose="02000506040000020004" pitchFamily="2" charset="77"/>
              </a:defRPr>
            </a:lvl1pPr>
            <a:lvl2pPr marL="800100" indent="-342900">
              <a:buFont typeface="+mj-lt"/>
              <a:buAutoNum type="arabicPeriod"/>
              <a:defRPr sz="2000">
                <a:latin typeface="Kievit-Book" pitchFamily="2" charset="0"/>
              </a:defRPr>
            </a:lvl2pPr>
            <a:lvl3pPr marL="1257300" indent="-342900">
              <a:buFont typeface="+mj-lt"/>
              <a:buAutoNum type="arabicPeriod"/>
              <a:defRPr sz="1800">
                <a:latin typeface="Kievit-Book" pitchFamily="2" charset="0"/>
              </a:defRPr>
            </a:lvl3pPr>
            <a:lvl4pPr marL="1600200" indent="-228600">
              <a:buFont typeface="+mj-lt"/>
              <a:buAutoNum type="arabicPeriod"/>
              <a:defRPr sz="1400">
                <a:latin typeface="Kievit-Book" pitchFamily="2" charset="0"/>
              </a:defRPr>
            </a:lvl4pPr>
            <a:lvl5pPr marL="2057400" indent="-228600">
              <a:buFont typeface="+mj-lt"/>
              <a:buAutoNum type="arabicPeriod"/>
              <a:defRPr sz="1400">
                <a:latin typeface="Kievit-Book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/>
              <a:t>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7FB21E-71B4-3842-B3F3-28C10D232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20517" y="6025217"/>
            <a:ext cx="565978" cy="5659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380FC-61F8-5B41-B893-879A9DC1E1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1054974"/>
            <a:ext cx="4249738" cy="5476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95129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blic Consul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E4CD-5E9B-A643-9F93-A7643FF0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Clr>
                <a:schemeClr val="tx2"/>
              </a:buClr>
              <a:buNone/>
              <a:defRPr sz="3200" b="0" i="0">
                <a:latin typeface="Slate Std" panose="02000506040000020004" pitchFamily="2" charset="77"/>
              </a:defRPr>
            </a:lvl1pPr>
            <a:lvl2pPr marL="457200" indent="0">
              <a:buClr>
                <a:schemeClr val="tx2"/>
              </a:buClr>
              <a:buNone/>
              <a:defRPr/>
            </a:lvl2pPr>
            <a:lvl3pPr marL="914400" indent="0">
              <a:buClr>
                <a:schemeClr val="tx2"/>
              </a:buClr>
              <a:buNone/>
              <a:defRPr/>
            </a:lvl3pPr>
            <a:lvl4pPr marL="1371600" indent="0">
              <a:buClr>
                <a:schemeClr val="tx2"/>
              </a:buClr>
              <a:buNone/>
              <a:defRPr/>
            </a:lvl4pPr>
            <a:lvl5pPr marL="1828800" indent="0">
              <a:buClr>
                <a:schemeClr val="tx2"/>
              </a:buCl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9B367F-55A4-1449-B7C9-F9721F8DF7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64976-229E-9A46-AADA-8B50AF8B6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720517" y="5995160"/>
            <a:ext cx="565978" cy="5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434BC-01F4-614F-8573-1582E8596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4385" y="6210300"/>
            <a:ext cx="2743200" cy="350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Kievit-Regular" pitchFamily="2" charset="0"/>
              </a:defRPr>
            </a:lvl1pPr>
          </a:lstStyle>
          <a:p>
            <a:fld id="{91B87CA1-8F1C-4440-BB28-8362941BC6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3" r:id="rId5"/>
    <p:sldLayoutId id="2147483680" r:id="rId6"/>
    <p:sldLayoutId id="2147483675" r:id="rId7"/>
    <p:sldLayoutId id="2147483674" r:id="rId8"/>
    <p:sldLayoutId id="2147483679" r:id="rId9"/>
    <p:sldLayoutId id="2147483681" r:id="rId10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1800" kern="1200" spc="300" baseline="0">
          <a:solidFill>
            <a:schemeClr val="tx2"/>
          </a:solidFill>
          <a:latin typeface="Kievit-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tabLst/>
        <a:defRPr sz="1000" b="0" i="0" kern="1200" baseline="0">
          <a:solidFill>
            <a:schemeClr val="tx1"/>
          </a:solidFill>
          <a:latin typeface="Laurentian Std" panose="02020402060506020403" pitchFamily="18" charset="77"/>
          <a:ea typeface="+mn-ea"/>
          <a:cs typeface="+mn-cs"/>
        </a:defRPr>
      </a:lvl1pPr>
      <a:lvl2pPr marL="625475" indent="-168275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 baseline="0">
          <a:solidFill>
            <a:schemeClr val="tx1"/>
          </a:solidFill>
          <a:latin typeface="Laurentian Std" panose="02020402060506020403" pitchFamily="18" charset="77"/>
          <a:ea typeface="+mn-ea"/>
          <a:cs typeface="+mn-cs"/>
        </a:defRPr>
      </a:lvl2pPr>
      <a:lvl3pPr marL="1073150" indent="-1587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 baseline="0">
          <a:solidFill>
            <a:schemeClr val="tx1"/>
          </a:solidFill>
          <a:latin typeface="Laurentian Std" panose="02020402060506020403" pitchFamily="18" charset="77"/>
          <a:ea typeface="+mn-ea"/>
          <a:cs typeface="+mn-cs"/>
        </a:defRPr>
      </a:lvl3pPr>
      <a:lvl4pPr marL="1512888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 baseline="0">
          <a:solidFill>
            <a:schemeClr val="tx1"/>
          </a:solidFill>
          <a:latin typeface="Laurentian Std" panose="02020402060506020403" pitchFamily="18" charset="77"/>
          <a:ea typeface="+mn-ea"/>
          <a:cs typeface="+mn-cs"/>
        </a:defRPr>
      </a:lvl4pPr>
      <a:lvl5pPr marL="2001838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 baseline="0">
          <a:solidFill>
            <a:schemeClr val="tx1"/>
          </a:solidFill>
          <a:latin typeface="Laurentian Std" panose="020204020605060204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pos="6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0E3F-6FE2-B74D-A48E-0DEA048FA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220" y="1976241"/>
            <a:ext cx="11064240" cy="1618763"/>
          </a:xfrm>
        </p:spPr>
        <p:txBody>
          <a:bodyPr>
            <a:normAutofit/>
          </a:bodyPr>
          <a:lstStyle/>
          <a:p>
            <a:r>
              <a:rPr lang="en-US" sz="5000" spc="0" dirty="0">
                <a:latin typeface="Times" panose="02020603050405020304" pitchFamily="18" charset="0"/>
                <a:cs typeface="Times" panose="02020603050405020304" pitchFamily="18" charset="0"/>
              </a:rPr>
              <a:t>Climate Projections for the National Capital Region</a:t>
            </a:r>
            <a:endParaRPr lang="en-US" sz="5000" spc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2048B-BB38-4C46-A354-EB522C86A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622" y="3807778"/>
            <a:ext cx="9153378" cy="906657"/>
          </a:xfrm>
        </p:spPr>
        <p:txBody>
          <a:bodyPr>
            <a:normAutofit/>
          </a:bodyPr>
          <a:lstStyle/>
          <a:p>
            <a:r>
              <a:rPr lang="en-US" sz="4000" dirty="0"/>
              <a:t>Presentation of the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06C76-A2BC-A54C-907C-7E057F0CB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3378" y="4688058"/>
            <a:ext cx="9144000" cy="724487"/>
          </a:xfrm>
        </p:spPr>
        <p:txBody>
          <a:bodyPr/>
          <a:lstStyle/>
          <a:p>
            <a:r>
              <a:rPr lang="en-US" sz="2800" dirty="0"/>
              <a:t>Board of Directors, June 25, 2020</a:t>
            </a:r>
          </a:p>
        </p:txBody>
      </p:sp>
    </p:spTree>
    <p:extLst>
      <p:ext uri="{BB962C8B-B14F-4D97-AF65-F5344CB8AC3E}">
        <p14:creationId xmlns:p14="http://schemas.microsoft.com/office/powerpoint/2010/main" val="31945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C2EBEF-28D5-4631-BC92-DC1EA60CC9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73EAE-F63F-464E-A5D2-2E22B71601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4548AE-D337-4435-B8B2-802B691C265F}"/>
              </a:ext>
            </a:extLst>
          </p:cNvPr>
          <p:cNvGrpSpPr/>
          <p:nvPr/>
        </p:nvGrpSpPr>
        <p:grpSpPr>
          <a:xfrm>
            <a:off x="362617" y="487744"/>
            <a:ext cx="11623863" cy="5425695"/>
            <a:chOff x="362617" y="487744"/>
            <a:chExt cx="11623863" cy="5425695"/>
          </a:xfrm>
        </p:grpSpPr>
        <p:pic>
          <p:nvPicPr>
            <p:cNvPr id="4" name="Picture 3" descr="Screen Clipping">
              <a:extLst>
                <a:ext uri="{FF2B5EF4-FFF2-40B4-BE49-F238E27FC236}">
                  <a16:creationId xmlns:a16="http://schemas.microsoft.com/office/drawing/2014/main" id="{3BCEC5A7-7988-4FFD-9F90-9A6E50170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19" y="487744"/>
              <a:ext cx="4166367" cy="1173385"/>
            </a:xfrm>
            <a:prstGeom prst="rect">
              <a:avLst/>
            </a:prstGeom>
          </p:spPr>
        </p:pic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13007CEC-C0A8-4DD0-8215-CEDF65D3F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17" y="1661129"/>
              <a:ext cx="4166367" cy="2946139"/>
            </a:xfrm>
            <a:prstGeom prst="rect">
              <a:avLst/>
            </a:prstGeom>
          </p:spPr>
        </p:pic>
        <p:pic>
          <p:nvPicPr>
            <p:cNvPr id="6" name="Picture 5" descr="Screen Clipping">
              <a:extLst>
                <a:ext uri="{FF2B5EF4-FFF2-40B4-BE49-F238E27FC236}">
                  <a16:creationId xmlns:a16="http://schemas.microsoft.com/office/drawing/2014/main" id="{B30DDCBF-AF7B-475B-8503-D7B03B0E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9755" y="487744"/>
              <a:ext cx="3627682" cy="2203113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D918C59F-2545-4CB1-8915-12A8012E9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9163" y="4724367"/>
              <a:ext cx="3628274" cy="1157762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7" descr="Screen Clipping">
              <a:extLst>
                <a:ext uri="{FF2B5EF4-FFF2-40B4-BE49-F238E27FC236}">
                  <a16:creationId xmlns:a16="http://schemas.microsoft.com/office/drawing/2014/main" id="{B32A752F-18F2-4F78-BC6E-E7A40A5AC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8206" y="487744"/>
              <a:ext cx="3628274" cy="1923028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0DBB4A95-7B20-4348-83F4-F2BB5CD1B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9754" y="2737585"/>
              <a:ext cx="3627683" cy="1940054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6B8FF1C9-9B7C-4BB4-947B-6D29C3F6B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617" y="4644812"/>
              <a:ext cx="4187502" cy="1268627"/>
            </a:xfrm>
            <a:prstGeom prst="rect">
              <a:avLst/>
            </a:prstGeom>
          </p:spPr>
        </p:pic>
        <p:pic>
          <p:nvPicPr>
            <p:cNvPr id="11" name="Picture 10" descr="Screen Clipping">
              <a:extLst>
                <a:ext uri="{FF2B5EF4-FFF2-40B4-BE49-F238E27FC236}">
                  <a16:creationId xmlns:a16="http://schemas.microsoft.com/office/drawing/2014/main" id="{FB61F4BD-099C-4D7F-A14A-6B2A7C7A6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7248" y="2611433"/>
              <a:ext cx="3628274" cy="2019863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Picture 11" descr="Screen Clipping">
              <a:extLst>
                <a:ext uri="{FF2B5EF4-FFF2-40B4-BE49-F238E27FC236}">
                  <a16:creationId xmlns:a16="http://schemas.microsoft.com/office/drawing/2014/main" id="{E6D7FF3E-7D0E-4FDF-BA95-96619303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7247" y="4685851"/>
              <a:ext cx="3628274" cy="457494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12" descr="Screen Clipping">
              <a:extLst>
                <a:ext uri="{FF2B5EF4-FFF2-40B4-BE49-F238E27FC236}">
                  <a16:creationId xmlns:a16="http://schemas.microsoft.com/office/drawing/2014/main" id="{EEC306B4-6B53-4D12-82F4-54B34E7F5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57247" y="5143345"/>
              <a:ext cx="3628274" cy="381043"/>
            </a:xfrm>
            <a:prstGeom prst="rect">
              <a:avLst/>
            </a:prstGeom>
            <a:ln w="3175" cap="sq">
              <a:solidFill>
                <a:schemeClr val="bg1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3F6C9F76-DC3F-4809-B1F5-ACF2AC20C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3838" y="5524980"/>
              <a:ext cx="3583136" cy="372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63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41BC-4CDC-B545-89EC-B0FDD9714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A241-9E19-B94A-A07F-82A66074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5000" dirty="0"/>
              <a:t>What spurred this project?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7493D1D-95FA-4201-93C3-F8B236C22158}"/>
              </a:ext>
            </a:extLst>
          </p:cNvPr>
          <p:cNvSpPr txBox="1">
            <a:spLocks/>
          </p:cNvSpPr>
          <p:nvPr/>
        </p:nvSpPr>
        <p:spPr>
          <a:xfrm>
            <a:off x="731839" y="1818086"/>
            <a:ext cx="10715746" cy="36392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 baseline="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Need a </a:t>
            </a:r>
            <a:r>
              <a:rPr lang="en-US" sz="4000" dirty="0">
                <a:solidFill>
                  <a:srgbClr val="00B050"/>
                </a:solidFill>
              </a:rPr>
              <a:t>regionally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>
                <a:solidFill>
                  <a:srgbClr val="00B050"/>
                </a:solidFill>
              </a:rPr>
              <a:t>consistent</a:t>
            </a:r>
            <a:r>
              <a:rPr lang="en-US" sz="4000" dirty="0">
                <a:solidFill>
                  <a:sysClr val="windowText" lastClr="000000"/>
                </a:solidFill>
              </a:rPr>
              <a:t> source of data to support adaptation planning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Need advice about </a:t>
            </a:r>
            <a:r>
              <a:rPr lang="en-US" sz="4000" dirty="0">
                <a:solidFill>
                  <a:srgbClr val="00B050"/>
                </a:solidFill>
              </a:rPr>
              <a:t>indices required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ysClr val="windowText" lastClr="000000"/>
                </a:solidFill>
              </a:rPr>
              <a:t>Discuss how to understand and manage data </a:t>
            </a:r>
            <a:r>
              <a:rPr lang="en-US" sz="4000" dirty="0">
                <a:solidFill>
                  <a:srgbClr val="00B050"/>
                </a:solidFill>
              </a:rPr>
              <a:t>uncertainty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/>
              <a:ea typeface="ＭＳ Ｐゴシック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6380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41BC-4CDC-B545-89EC-B0FDD9714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A241-9E19-B94A-A07F-82A66074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sz="5000" dirty="0"/>
              <a:t>A Collaborative Effort</a:t>
            </a:r>
            <a:endParaRPr lang="en-US" sz="50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7493D1D-95FA-4201-93C3-F8B236C22158}"/>
              </a:ext>
            </a:extLst>
          </p:cNvPr>
          <p:cNvSpPr txBox="1">
            <a:spLocks/>
          </p:cNvSpPr>
          <p:nvPr/>
        </p:nvSpPr>
        <p:spPr>
          <a:xfrm>
            <a:off x="731840" y="1818086"/>
            <a:ext cx="5686546" cy="363922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 baseline="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</a:rPr>
              <a:t>City of Ottawa</a:t>
            </a:r>
          </a:p>
          <a:p>
            <a:pPr lvl="0">
              <a:spcBef>
                <a:spcPts val="0"/>
              </a:spcBef>
            </a:pPr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Environment and Climate Change Canada’s Canadian Centre for Climate Services</a:t>
            </a:r>
          </a:p>
          <a:p>
            <a:pPr lvl="0"/>
            <a:r>
              <a:rPr lang="en-CA" dirty="0">
                <a:solidFill>
                  <a:schemeClr val="tx1">
                    <a:lumMod val="50000"/>
                  </a:schemeClr>
                </a:solidFill>
              </a:rPr>
              <a:t>CBCL Limited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/>
              <a:ea typeface="ＭＳ Ｐゴシック" charset="0"/>
              <a:cs typeface="Times"/>
            </a:endParaRP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8E08466-1B59-4BF8-8EE6-3A2C7EF06C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398" y="1940750"/>
            <a:ext cx="5285633" cy="46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7CB410-7F90-4E5B-B826-8D312B8960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C930-6701-470F-9801-B4C7BBA556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5000" dirty="0"/>
              <a:t>Future Scenarios and Time Horizons</a:t>
            </a:r>
            <a:endParaRPr lang="en-CA" sz="5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04052-8623-4528-90DA-7ED583A788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A1F3C6-0114-483F-8A24-BF44BDAC6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0" y="1741385"/>
            <a:ext cx="11352212" cy="414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39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CFAB2-7E98-492C-B66A-78EC41A61F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04385" y="6210300"/>
            <a:ext cx="2743200" cy="35083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1B87CA1-8F1C-4440-BB28-8362941BC6A9}" type="slidenum">
              <a:rPr lang="en-US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B3AEC-0D4F-4599-BB08-09B2127D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51" y="314447"/>
            <a:ext cx="9468227" cy="6264276"/>
          </a:xfrm>
          <a:prstGeom prst="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145634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41BC-4CDC-B545-89EC-B0FDD9714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A241-9E19-B94A-A07F-82A66074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5000" dirty="0"/>
              <a:t>Events/phenomena not (well) captured by models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7536ABB-520B-4B16-B005-F04DDC92B582}"/>
              </a:ext>
            </a:extLst>
          </p:cNvPr>
          <p:cNvSpPr txBox="1">
            <a:spLocks/>
          </p:cNvSpPr>
          <p:nvPr/>
        </p:nvSpPr>
        <p:spPr>
          <a:xfrm>
            <a:off x="1100457" y="2148840"/>
            <a:ext cx="10512424" cy="4536788"/>
          </a:xfrm>
          <a:prstGeom prst="rect">
            <a:avLst/>
          </a:prstGeom>
        </p:spPr>
        <p:txBody>
          <a:bodyPr numCol="2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 baseline="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Freezing rain and ice storms</a:t>
            </a:r>
          </a:p>
          <a:p>
            <a:pPr lvl="0" defTabSz="493713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Extreme snow and blizzards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Extreme wind and gusts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tabLst>
                <a:tab pos="5153025" algn="l"/>
              </a:tabLs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Tornadoes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Hurricanes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3600" dirty="0">
              <a:solidFill>
                <a:sysClr val="windowText" lastClr="000000"/>
              </a:solidFill>
            </a:endParaRPr>
          </a:p>
          <a:p>
            <a:pPr marL="800100"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Lightning</a:t>
            </a:r>
          </a:p>
          <a:p>
            <a:pPr marL="914400" lvl="0" indent="-457200">
              <a:spcBef>
                <a:spcPts val="0"/>
              </a:spcBef>
              <a:spcAft>
                <a:spcPts val="600"/>
              </a:spcAft>
              <a:tabLst>
                <a:tab pos="182563" algn="l"/>
              </a:tabLs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Evapotranspiration, drought, and wildfire</a:t>
            </a:r>
          </a:p>
          <a:p>
            <a:pPr marL="914400" lvl="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Air quality</a:t>
            </a:r>
          </a:p>
          <a:p>
            <a:pPr marL="914400" lvl="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Acid rain</a:t>
            </a:r>
          </a:p>
          <a:p>
            <a:pPr marL="914400" lvl="0" indent="-4572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sysClr val="windowText" lastClr="000000"/>
                </a:solidFill>
              </a:rPr>
              <a:t>Shortwave radiation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sz="3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/>
              <a:ea typeface="ＭＳ Ｐゴシック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0389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41BC-4CDC-B545-89EC-B0FDD9714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A241-9E19-B94A-A07F-82A66074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192000" cy="1610708"/>
          </a:xfrm>
        </p:spPr>
        <p:txBody>
          <a:bodyPr/>
          <a:lstStyle/>
          <a:p>
            <a:r>
              <a:rPr lang="en-US" sz="5000" dirty="0"/>
              <a:t>Prominent Climate Impacts on Key Sectors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5D50C0C-DA2D-46F3-88EF-09B6BA3D903A}"/>
              </a:ext>
            </a:extLst>
          </p:cNvPr>
          <p:cNvSpPr txBox="1">
            <a:spLocks/>
          </p:cNvSpPr>
          <p:nvPr/>
        </p:nvSpPr>
        <p:spPr>
          <a:xfrm>
            <a:off x="494524" y="1747746"/>
            <a:ext cx="5832953" cy="52931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 baseline="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Times"/>
                <a:ea typeface="ＭＳ Ｐゴシック" charset="0"/>
                <a:cs typeface="Time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400" dirty="0">
                <a:solidFill>
                  <a:sysClr val="windowText" lastClr="000000"/>
                </a:solidFill>
              </a:rPr>
              <a:t>Health and safety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CA" sz="3400" dirty="0">
                <a:solidFill>
                  <a:schemeClr val="tx1">
                    <a:lumMod val="50000"/>
                  </a:schemeClr>
                </a:solidFill>
              </a:rPr>
              <a:t>Water services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</a:rPr>
              <a:t>Buildings, real estate and planning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</a:rPr>
              <a:t>Transportation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</a:rPr>
              <a:t>Natural assets, tourism and recreation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</a:rPr>
              <a:t>Riverine flooding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CA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/>
              <a:ea typeface="ＭＳ Ｐゴシック" charset="0"/>
              <a:cs typeface="Time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1E9694-74C9-4B82-BA24-079B1D89192A}"/>
              </a:ext>
            </a:extLst>
          </p:cNvPr>
          <p:cNvGrpSpPr/>
          <p:nvPr/>
        </p:nvGrpSpPr>
        <p:grpSpPr>
          <a:xfrm>
            <a:off x="6327477" y="1764948"/>
            <a:ext cx="5542585" cy="4663321"/>
            <a:chOff x="6327477" y="1738822"/>
            <a:chExt cx="5542585" cy="4663321"/>
          </a:xfrm>
        </p:grpSpPr>
        <p:pic>
          <p:nvPicPr>
            <p:cNvPr id="6" name="Picture 14">
              <a:extLst>
                <a:ext uri="{FF2B5EF4-FFF2-40B4-BE49-F238E27FC236}">
                  <a16:creationId xmlns:a16="http://schemas.microsoft.com/office/drawing/2014/main" id="{25D9AA63-A61F-4BE2-A48E-2747697A4C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52894" y="3544621"/>
              <a:ext cx="2817168" cy="260384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i.cbc.ca/1.5062498.1553009053!/cpImage/httpImage/image.jpg_gen/derivatives/original_780/rideau-canal-opening-20181230.jpg">
              <a:extLst>
                <a:ext uri="{FF2B5EF4-FFF2-40B4-BE49-F238E27FC236}">
                  <a16:creationId xmlns:a16="http://schemas.microsoft.com/office/drawing/2014/main" id="{1A72E6BF-25DD-4347-A287-F43E2362C1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27477" y="2986289"/>
              <a:ext cx="2534520" cy="227797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9700C44D-5171-4537-B52E-70A6C3360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26210" y="4388559"/>
              <a:ext cx="2237709" cy="201358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 descr="https://i.cbc.ca/1.5062517.1553009527!/cpImage/httpImage/image.jpg_gen/derivatives/16x9_780/wea-cda-flooding-20170510.jpg">
              <a:extLst>
                <a:ext uri="{FF2B5EF4-FFF2-40B4-BE49-F238E27FC236}">
                  <a16:creationId xmlns:a16="http://schemas.microsoft.com/office/drawing/2014/main" id="{68B072D7-3900-4765-A8C6-E0CF5D321E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25481" y="1738822"/>
              <a:ext cx="2471995" cy="1827969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9C4F6E-36E8-4B38-8AF7-9D27E3DEF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1811" y="1942663"/>
              <a:ext cx="2817168" cy="182429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169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941BC-4CDC-B545-89EC-B0FDD9714D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04385" y="6273018"/>
            <a:ext cx="2743200" cy="350838"/>
          </a:xfrm>
        </p:spPr>
        <p:txBody>
          <a:bodyPr/>
          <a:lstStyle/>
          <a:p>
            <a:fld id="{91B87CA1-8F1C-4440-BB28-8362941BC6A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r>
              <a:rPr lang="en-US" dirty="0">
                <a:solidFill>
                  <a:schemeClr val="tx1"/>
                </a:solidFill>
              </a:rPr>
              <a:t>/9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A241-9E19-B94A-A07F-82A660742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5000" dirty="0"/>
              <a:t>Next Steps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B606F406-2D1C-45E3-ABCA-A10A5780EB33}"/>
              </a:ext>
            </a:extLst>
          </p:cNvPr>
          <p:cNvGraphicFramePr/>
          <p:nvPr/>
        </p:nvGraphicFramePr>
        <p:xfrm>
          <a:off x="618637" y="1793631"/>
          <a:ext cx="11250978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303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C_CCN">
      <a:dk1>
        <a:srgbClr val="3C3C3B"/>
      </a:dk1>
      <a:lt1>
        <a:srgbClr val="FFFFFF"/>
      </a:lt1>
      <a:dk2>
        <a:srgbClr val="024E73"/>
      </a:dk2>
      <a:lt2>
        <a:srgbClr val="E9E6DF"/>
      </a:lt2>
      <a:accent1>
        <a:srgbClr val="024E73"/>
      </a:accent1>
      <a:accent2>
        <a:srgbClr val="A39C87"/>
      </a:accent2>
      <a:accent3>
        <a:srgbClr val="4C5B30"/>
      </a:accent3>
      <a:accent4>
        <a:srgbClr val="D0742E"/>
      </a:accent4>
      <a:accent5>
        <a:srgbClr val="6C7E9A"/>
      </a:accent5>
      <a:accent6>
        <a:srgbClr val="C5BEB0"/>
      </a:accent6>
      <a:hlink>
        <a:srgbClr val="858A6E"/>
      </a:hlink>
      <a:folHlink>
        <a:srgbClr val="F2A7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N_template_v2" id="{8D6C4ACE-4126-3640-AE9B-C10432DFCEED}" vid="{C975CDD5-2E3D-B54D-BA0D-8E66ACB626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177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Kievit-Book</vt:lpstr>
      <vt:lpstr>Kievit-Medium</vt:lpstr>
      <vt:lpstr>Kievit-Regular</vt:lpstr>
      <vt:lpstr>Laurentian Std</vt:lpstr>
      <vt:lpstr>Slate Std</vt:lpstr>
      <vt:lpstr>Times</vt:lpstr>
      <vt:lpstr>Office Theme</vt:lpstr>
      <vt:lpstr>Climate Projections for the National Capital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Microsoft Office User</dc:creator>
  <cp:lastModifiedBy>Carole Beggs</cp:lastModifiedBy>
  <cp:revision>75</cp:revision>
  <dcterms:created xsi:type="dcterms:W3CDTF">2019-07-09T19:58:25Z</dcterms:created>
  <dcterms:modified xsi:type="dcterms:W3CDTF">2020-06-15T17:04:40Z</dcterms:modified>
</cp:coreProperties>
</file>